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8288000" cy="10287000"/>
  <p:notesSz cx="6858000" cy="91440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Sarpanch" panose="020B0604020202020204" charset="0"/>
      <p:regular r:id="rId16"/>
    </p:embeddedFont>
    <p:embeddedFont>
      <p:font typeface="Times New Roman Bold" panose="02020803070505020304" pitchFamily="18" charset="0"/>
      <p:regular r:id="rId17"/>
      <p:bold r:id="rId18"/>
    </p:embeddedFont>
    <p:embeddedFont>
      <p:font typeface="Times New Roman Ultra-Bold" panose="020B0604020202020204" charset="0"/>
      <p:regular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2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8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9561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78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7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80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17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9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2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69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2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7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76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1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1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sv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932201" y="-230514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400767" y="7250202"/>
            <a:ext cx="4299060" cy="653018"/>
            <a:chOff x="0" y="0"/>
            <a:chExt cx="1329938" cy="2020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9938" cy="202015"/>
            </a:xfrm>
            <a:custGeom>
              <a:avLst/>
              <a:gdLst/>
              <a:ahLst/>
              <a:cxnLst/>
              <a:rect l="l" t="t" r="r" b="b"/>
              <a:pathLst>
                <a:path w="1329938" h="202015">
                  <a:moveTo>
                    <a:pt x="0" y="0"/>
                  </a:moveTo>
                  <a:lnTo>
                    <a:pt x="1329938" y="0"/>
                  </a:lnTo>
                  <a:lnTo>
                    <a:pt x="1329938" y="202015"/>
                  </a:lnTo>
                  <a:lnTo>
                    <a:pt x="0" y="2020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29938" cy="240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31344" y="1478905"/>
            <a:ext cx="12362286" cy="410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5"/>
              </a:lnSpc>
            </a:pPr>
            <a:r>
              <a:rPr lang="en-US" sz="5599" b="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CYTOAUTOCLUSTER: A SEMI-SUPERVISED DEEP APPROACH FOR CYTOMETRY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00767" y="7306433"/>
            <a:ext cx="3755624" cy="44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  <a:spcBef>
                <a:spcPct val="0"/>
              </a:spcBef>
            </a:pPr>
            <a:r>
              <a:rPr lang="en-US" sz="2343" b="1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-AKSHAYA V</a:t>
            </a:r>
          </a:p>
        </p:txBody>
      </p:sp>
      <p:sp>
        <p:nvSpPr>
          <p:cNvPr id="9" name="Freeform 9"/>
          <p:cNvSpPr/>
          <p:nvPr/>
        </p:nvSpPr>
        <p:spPr>
          <a:xfrm>
            <a:off x="10918106" y="4159637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97306" y="5996763"/>
            <a:ext cx="4299060" cy="653018"/>
            <a:chOff x="0" y="0"/>
            <a:chExt cx="1329938" cy="2020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9938" cy="202015"/>
            </a:xfrm>
            <a:custGeom>
              <a:avLst/>
              <a:gdLst/>
              <a:ahLst/>
              <a:cxnLst/>
              <a:rect l="l" t="t" r="r" b="b"/>
              <a:pathLst>
                <a:path w="1329938" h="202015">
                  <a:moveTo>
                    <a:pt x="0" y="0"/>
                  </a:moveTo>
                  <a:lnTo>
                    <a:pt x="1329938" y="0"/>
                  </a:lnTo>
                  <a:lnTo>
                    <a:pt x="1329938" y="202015"/>
                  </a:lnTo>
                  <a:lnTo>
                    <a:pt x="0" y="2020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9938" cy="240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414292" y="-641994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81066" y="3580069"/>
            <a:ext cx="11925868" cy="19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54"/>
              </a:lnSpc>
            </a:pPr>
            <a:r>
              <a:rPr lang="en-US" sz="12552" b="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69024" y="6132718"/>
            <a:ext cx="3755624" cy="3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  <a:spcBef>
                <a:spcPct val="0"/>
              </a:spcBef>
            </a:pPr>
            <a:r>
              <a:rPr lang="en-US" sz="23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- AKSHAYA V</a:t>
            </a:r>
          </a:p>
        </p:txBody>
      </p:sp>
      <p:sp>
        <p:nvSpPr>
          <p:cNvPr id="8" name="Freeform 8"/>
          <p:cNvSpPr/>
          <p:nvPr/>
        </p:nvSpPr>
        <p:spPr>
          <a:xfrm>
            <a:off x="13637031" y="2490368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4922" y="2285945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532397" y="-4536892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28047" y="1473120"/>
            <a:ext cx="14778595" cy="81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5"/>
              </a:lnSpc>
            </a:pPr>
            <a:r>
              <a:rPr lang="en-US" sz="5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 AND 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6147" y="3578860"/>
            <a:ext cx="14490316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handle high-dimensional cytometry data, preprocess the information efficiently and conduct thorough analysis to extract meaningful insights. Develop innovative semi-supervised clustering methods tailored to the unique characteristics of the dataset. Finally, perform validation by comparing the output clusters to manually gated clusters, ensuring reliability and accuracy.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4429" y="2706810"/>
            <a:ext cx="276746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OBJECTIVE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6147" y="6022340"/>
            <a:ext cx="276746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KEY INSIGHT: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7601" y="6894195"/>
            <a:ext cx="14490316" cy="301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Cytometry data analysis is essential for decoding immune system profiles and discovering biomarkers.</a:t>
            </a:r>
          </a:p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investigates semi-supervised clustering methods to handle the complexities of this analysis.</a:t>
            </a:r>
          </a:p>
          <a:p>
            <a:pPr marL="604518" lvl="1" indent="-302259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Techniques like autoencoder-based feature extraction are employed to enhance clustering efficiency.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41503" y="225239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09951" y="-3529330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761509" y="1381991"/>
          <a:ext cx="12178146" cy="8210551"/>
        </p:xfrm>
        <a:graphic>
          <a:graphicData uri="http://schemas.openxmlformats.org/drawingml/2006/table">
            <a:tbl>
              <a:tblPr/>
              <a:tblGrid>
                <a:gridCol w="608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33016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2399" b="1" spc="227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CHARACTERICTIC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2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33"/>
                        </a:lnSpc>
                      </a:pPr>
                      <a:r>
                        <a:rPr lang="en-US" sz="2599" b="1" spc="246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DETAILS</a:t>
                      </a:r>
                    </a:p>
                    <a:p>
                      <a:pPr algn="ctr">
                        <a:lnSpc>
                          <a:spcPts val="1852"/>
                        </a:lnSpc>
                      </a:pPr>
                      <a:r>
                        <a:rPr lang="en-US" sz="1699" spc="16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5507"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Cells (n)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265,627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5507"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Markers (p)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32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5507"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Manually Labeled Cells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39% (104,184 cells)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5507"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Clusters (k)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14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5507"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Unlabeled Cells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61%(161,443 cells)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6009393" y="431068"/>
            <a:ext cx="11249907" cy="69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47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8437" y="1672845"/>
            <a:ext cx="9843026" cy="8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58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2672" y="3597029"/>
            <a:ext cx="10068791" cy="377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061" lvl="1" indent="-289030" algn="just">
              <a:lnSpc>
                <a:spcPts val="3748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High-dimensional cytometry data is challenging to analyze due to its complexity and noise.</a:t>
            </a:r>
          </a:p>
          <a:p>
            <a:pPr marL="578061" lvl="1" indent="-289030" algn="just">
              <a:lnSpc>
                <a:spcPts val="3748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clustering techniques often fail to provide accurate or meaningful insights.</a:t>
            </a:r>
          </a:p>
          <a:p>
            <a:pPr marL="578061" lvl="1" indent="-289030" algn="l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need for advanced methods like semi-supervised clustering and autoencoder-based feature extraction to improve data representation and clustering accuracy.</a:t>
            </a:r>
          </a:p>
          <a:p>
            <a:pPr algn="just">
              <a:lnSpc>
                <a:spcPts val="3748"/>
              </a:lnSpc>
              <a:spcBef>
                <a:spcPct val="0"/>
              </a:spcBef>
            </a:pPr>
            <a:endParaRPr lang="en-US" sz="2677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207257" y="-5501114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526374" y="-382823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95176" y="738868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1928" y="3239436"/>
            <a:ext cx="3837251" cy="55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  <a:spcBef>
                <a:spcPct val="0"/>
              </a:spcBef>
            </a:pPr>
            <a:r>
              <a:rPr lang="en-US" sz="2918" b="1">
                <a:solidFill>
                  <a:srgbClr val="F7F7F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PREPROCESSING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0194" y="4152840"/>
            <a:ext cx="6600116" cy="141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231" lvl="1" indent="-262115" algn="l">
              <a:lnSpc>
                <a:spcPts val="3836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normalization and exploratory analysis</a:t>
            </a:r>
          </a:p>
          <a:p>
            <a:pPr marL="524231" lvl="1" indent="-262115" algn="l">
              <a:lnSpc>
                <a:spcPts val="3836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partially labeled datasets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endParaRPr lang="en-US" sz="242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77903" y="1622582"/>
            <a:ext cx="12201834" cy="10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5"/>
              </a:lnSpc>
            </a:pPr>
            <a:r>
              <a:rPr lang="en-US" sz="69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13722447" y="5571291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580292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02923" y="0"/>
                </a:lnTo>
                <a:lnTo>
                  <a:pt x="580292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06279" y="4295715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558625" y="-5594684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05483" y="3006997"/>
            <a:ext cx="6327739" cy="5127812"/>
          </a:xfrm>
          <a:custGeom>
            <a:avLst/>
            <a:gdLst/>
            <a:ahLst/>
            <a:cxnLst/>
            <a:rect l="l" t="t" r="r" b="b"/>
            <a:pathLst>
              <a:path w="6327739" h="5127812">
                <a:moveTo>
                  <a:pt x="0" y="0"/>
                </a:moveTo>
                <a:lnTo>
                  <a:pt x="6327738" y="0"/>
                </a:lnTo>
                <a:lnTo>
                  <a:pt x="6327738" y="5127812"/>
                </a:lnTo>
                <a:lnTo>
                  <a:pt x="0" y="5127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4267" y="5854457"/>
            <a:ext cx="5333542" cy="55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  <a:spcBef>
                <a:spcPct val="0"/>
              </a:spcBef>
            </a:pPr>
            <a:r>
              <a:rPr lang="en-US" sz="2918" b="1">
                <a:solidFill>
                  <a:srgbClr val="F7F7F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CLUSTERING TECHNIQUES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0194" y="6848223"/>
            <a:ext cx="9447225" cy="2875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231" lvl="1" indent="-262115" algn="l">
              <a:lnSpc>
                <a:spcPts val="3836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autoencoders to reduce the dimensionality of high-dimensional data.</a:t>
            </a:r>
          </a:p>
          <a:p>
            <a:pPr marL="524231" lvl="1" indent="-262115" algn="l">
              <a:lnSpc>
                <a:spcPts val="3836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t-SNE to visualize the reduced data in a meaningful way.</a:t>
            </a:r>
          </a:p>
          <a:p>
            <a:pPr marL="524231" lvl="1" indent="-262115" algn="l">
              <a:lnSpc>
                <a:spcPts val="3836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clusters within the visualized data for better insights.</a:t>
            </a:r>
          </a:p>
          <a:p>
            <a:pPr algn="l">
              <a:lnSpc>
                <a:spcPts val="3836"/>
              </a:lnSpc>
            </a:pPr>
            <a:endParaRPr lang="en-US" sz="242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119"/>
              </a:lnSpc>
              <a:spcBef>
                <a:spcPct val="0"/>
              </a:spcBef>
            </a:pPr>
            <a:endParaRPr lang="en-US" sz="242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795400" y="-445754"/>
            <a:ext cx="5046846" cy="5938354"/>
          </a:xfrm>
          <a:custGeom>
            <a:avLst/>
            <a:gdLst/>
            <a:ahLst/>
            <a:cxnLst/>
            <a:rect l="l" t="t" r="r" b="b"/>
            <a:pathLst>
              <a:path w="5046846" h="5938354">
                <a:moveTo>
                  <a:pt x="0" y="0"/>
                </a:moveTo>
                <a:lnTo>
                  <a:pt x="5046846" y="0"/>
                </a:lnTo>
                <a:lnTo>
                  <a:pt x="5046846" y="5938354"/>
                </a:lnTo>
                <a:lnTo>
                  <a:pt x="0" y="593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990" y="6619032"/>
            <a:ext cx="4879379" cy="4879379"/>
          </a:xfrm>
          <a:custGeom>
            <a:avLst/>
            <a:gdLst/>
            <a:ahLst/>
            <a:cxnLst/>
            <a:rect l="l" t="t" r="r" b="b"/>
            <a:pathLst>
              <a:path w="4879379" h="4879379">
                <a:moveTo>
                  <a:pt x="0" y="0"/>
                </a:moveTo>
                <a:lnTo>
                  <a:pt x="4879380" y="0"/>
                </a:lnTo>
                <a:lnTo>
                  <a:pt x="4879380" y="4879379"/>
                </a:lnTo>
                <a:lnTo>
                  <a:pt x="0" y="487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15191"/>
            <a:ext cx="12058737" cy="167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6"/>
              </a:lnSpc>
            </a:pPr>
            <a:r>
              <a:rPr lang="en-US" sz="48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ARCHITECTURE AND IMPLEMENTATION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990" y="2257926"/>
            <a:ext cx="10291322" cy="548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Semi-Supervised Learning: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self-supervised encoders to extract meaningful features from the data.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supervised fine-tuning with models like logistic regression and XGBoost.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18160" lvl="1" indent="-259080" algn="just">
              <a:lnSpc>
                <a:spcPts val="3359"/>
              </a:lnSpc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Training Details: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Configure training parameters such as batch size, number of epochs, and optimization techniques.</a:t>
            </a:r>
          </a:p>
          <a:p>
            <a:pPr marL="1036320" lvl="2" indent="-345440" algn="just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 class imbalance by incorporating weighted loss functions.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82825" y="-5913986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502197" y="5358510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11917" y="6466056"/>
            <a:ext cx="8001418" cy="3675471"/>
          </a:xfrm>
          <a:custGeom>
            <a:avLst/>
            <a:gdLst/>
            <a:ahLst/>
            <a:cxnLst/>
            <a:rect l="l" t="t" r="r" b="b"/>
            <a:pathLst>
              <a:path w="8001418" h="3675471">
                <a:moveTo>
                  <a:pt x="0" y="0"/>
                </a:moveTo>
                <a:lnTo>
                  <a:pt x="8001418" y="0"/>
                </a:lnTo>
                <a:lnTo>
                  <a:pt x="8001418" y="3675471"/>
                </a:lnTo>
                <a:lnTo>
                  <a:pt x="0" y="36754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58" r="-325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74808" y="4738044"/>
            <a:ext cx="5813192" cy="5548956"/>
          </a:xfrm>
          <a:custGeom>
            <a:avLst/>
            <a:gdLst/>
            <a:ahLst/>
            <a:cxnLst/>
            <a:rect l="l" t="t" r="r" b="b"/>
            <a:pathLst>
              <a:path w="5813192" h="5548956">
                <a:moveTo>
                  <a:pt x="0" y="0"/>
                </a:moveTo>
                <a:lnTo>
                  <a:pt x="5813192" y="0"/>
                </a:lnTo>
                <a:lnTo>
                  <a:pt x="5813192" y="5548956"/>
                </a:lnTo>
                <a:lnTo>
                  <a:pt x="0" y="554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474808" y="-1204875"/>
            <a:ext cx="5286493" cy="5286493"/>
          </a:xfrm>
          <a:custGeom>
            <a:avLst/>
            <a:gdLst/>
            <a:ahLst/>
            <a:cxnLst/>
            <a:rect l="l" t="t" r="r" b="b"/>
            <a:pathLst>
              <a:path w="5286493" h="5286493">
                <a:moveTo>
                  <a:pt x="5286493" y="5286493"/>
                </a:moveTo>
                <a:lnTo>
                  <a:pt x="0" y="5286493"/>
                </a:lnTo>
                <a:lnTo>
                  <a:pt x="0" y="0"/>
                </a:lnTo>
                <a:lnTo>
                  <a:pt x="5286493" y="0"/>
                </a:lnTo>
                <a:lnTo>
                  <a:pt x="5286493" y="52864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15119" y="-4343349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79580" y="3679854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6602" y="993969"/>
            <a:ext cx="12058737" cy="1328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0"/>
              </a:lnSpc>
            </a:pPr>
            <a:r>
              <a:rPr lang="en-US" sz="54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EVALUATION</a:t>
            </a:r>
          </a:p>
          <a:p>
            <a:pPr algn="l">
              <a:lnSpc>
                <a:spcPts val="4275"/>
              </a:lnSpc>
            </a:pPr>
            <a:endParaRPr lang="en-US" sz="5400" b="1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271894"/>
            <a:ext cx="9045480" cy="479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3"/>
              </a:lnSpc>
            </a:pPr>
            <a:r>
              <a:rPr lang="en-US" sz="2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Quantitative Metrics:</a:t>
            </a:r>
          </a:p>
          <a:p>
            <a:pPr marL="604518" lvl="1" indent="-302259" algn="l">
              <a:lnSpc>
                <a:spcPts val="464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 Log Loss: 0.02105</a:t>
            </a:r>
          </a:p>
          <a:p>
            <a:pPr marL="604518" lvl="1" indent="-302259" algn="l">
              <a:lnSpc>
                <a:spcPts val="464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 Log Loss: 0.04685</a:t>
            </a:r>
          </a:p>
          <a:p>
            <a:pPr marL="604518" lvl="1" indent="-302259" algn="l">
              <a:lnSpc>
                <a:spcPts val="464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Self-Supervised Model Accuracy: 97.508%, </a:t>
            </a:r>
          </a:p>
          <a:p>
            <a:pPr algn="l">
              <a:lnSpc>
                <a:spcPts val="4647"/>
              </a:lnSpc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AUROC: 99.91%</a:t>
            </a:r>
          </a:p>
          <a:p>
            <a:pPr algn="l">
              <a:lnSpc>
                <a:spcPts val="4813"/>
              </a:lnSpc>
            </a:pPr>
            <a:r>
              <a:rPr lang="en-US" sz="2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 Insights:</a:t>
            </a:r>
          </a:p>
          <a:p>
            <a:pPr marL="669286" lvl="1" indent="-334643" algn="l">
              <a:lnSpc>
                <a:spcPts val="5145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t-SNE plot showcasing cluster separation</a:t>
            </a:r>
          </a:p>
          <a:p>
            <a:pPr algn="l">
              <a:lnSpc>
                <a:spcPts val="4647"/>
              </a:lnSpc>
            </a:pPr>
            <a:endParaRPr lang="en-US" sz="30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97730" y="8187343"/>
            <a:ext cx="904548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TSNE After Encoder Implementation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599AB3-9EEE-8084-6B45-DD7D249E0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820" y="2560434"/>
            <a:ext cx="73533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99941" y="-477008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781721" y="-63822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90504" y="6017153"/>
            <a:ext cx="10054350" cy="4096200"/>
          </a:xfrm>
          <a:custGeom>
            <a:avLst/>
            <a:gdLst/>
            <a:ahLst/>
            <a:cxnLst/>
            <a:rect l="l" t="t" r="r" b="b"/>
            <a:pathLst>
              <a:path w="10054350" h="4096200">
                <a:moveTo>
                  <a:pt x="0" y="0"/>
                </a:moveTo>
                <a:lnTo>
                  <a:pt x="10054350" y="0"/>
                </a:lnTo>
                <a:lnTo>
                  <a:pt x="10054350" y="4096200"/>
                </a:lnTo>
                <a:lnTo>
                  <a:pt x="0" y="4096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61" t="-20293" r="-4340" b="-1420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45656" y="1038225"/>
            <a:ext cx="13286238" cy="112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3"/>
              </a:lnSpc>
            </a:pPr>
            <a:r>
              <a:rPr lang="en-US" sz="4172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GRADIO INTERFACE FOR USER INTERACTION</a:t>
            </a:r>
          </a:p>
          <a:p>
            <a:pPr algn="ctr">
              <a:lnSpc>
                <a:spcPts val="3963"/>
              </a:lnSpc>
            </a:pPr>
            <a:endParaRPr lang="en-US" sz="4172" b="1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80589" y="1978016"/>
            <a:ext cx="7249120" cy="608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5"/>
              </a:lnSpc>
            </a:pPr>
            <a:r>
              <a:rPr lang="en-US" sz="27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Features:</a:t>
            </a:r>
          </a:p>
          <a:p>
            <a:pPr marL="561339" lvl="1" indent="-280669" algn="l">
              <a:lnSpc>
                <a:spcPts val="434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t-SNE to create visual representations of selected data subsets.</a:t>
            </a:r>
          </a:p>
          <a:p>
            <a:pPr marL="561339" lvl="1" indent="-280669" algn="l">
              <a:lnSpc>
                <a:spcPts val="434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Dynamically infer and classify cell types based on the input data.</a:t>
            </a:r>
          </a:p>
          <a:p>
            <a:pPr algn="l">
              <a:lnSpc>
                <a:spcPts val="4675"/>
              </a:lnSpc>
            </a:pPr>
            <a:r>
              <a:rPr lang="en-US" sz="27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Functions:</a:t>
            </a:r>
          </a:p>
          <a:p>
            <a:pPr marL="561339" lvl="1" indent="-280669" algn="l">
              <a:lnSpc>
                <a:spcPts val="434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Processes unlabeled data by extracting meaningful features.</a:t>
            </a:r>
          </a:p>
          <a:p>
            <a:pPr marL="561339" lvl="1" indent="-280669" algn="l">
              <a:lnSpc>
                <a:spcPts val="434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Produces both predictions and visual representations for better interpretation.</a:t>
            </a:r>
          </a:p>
          <a:p>
            <a:pPr algn="l">
              <a:lnSpc>
                <a:spcPts val="4341"/>
              </a:lnSpc>
            </a:pPr>
            <a:endParaRPr lang="en-US" sz="25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E87AF-34CE-A008-57AC-EA0133320EEE}"/>
              </a:ext>
            </a:extLst>
          </p:cNvPr>
          <p:cNvSpPr txBox="1"/>
          <p:nvPr/>
        </p:nvSpPr>
        <p:spPr>
          <a:xfrm>
            <a:off x="-1676400" y="571500"/>
            <a:ext cx="9144000" cy="511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IMPLEMENTATION DEMO VIDEO:</a:t>
            </a:r>
          </a:p>
        </p:txBody>
      </p:sp>
      <p:pic>
        <p:nvPicPr>
          <p:cNvPr id="3" name="Gradio_demo (1)">
            <a:hlinkClick r:id="" action="ppaction://media"/>
            <a:extLst>
              <a:ext uri="{FF2B5EF4-FFF2-40B4-BE49-F238E27FC236}">
                <a16:creationId xmlns:a16="http://schemas.microsoft.com/office/drawing/2014/main" id="{DC3548D5-9CB2-533A-7643-11BD3CAC4B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133350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2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</TotalTime>
  <Words>421</Words>
  <Application>Microsoft Office PowerPoint</Application>
  <PresentationFormat>Custom</PresentationFormat>
  <Paragraphs>84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Times New Roman Ultra-Bold</vt:lpstr>
      <vt:lpstr>Times New Roman Bold</vt:lpstr>
      <vt:lpstr>Times New Roman</vt:lpstr>
      <vt:lpstr>Sarpanch</vt:lpstr>
      <vt:lpstr>Wingdings 3</vt:lpstr>
      <vt:lpstr>Arial</vt:lpstr>
      <vt:lpstr>Century Gothic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CytoAutoCluster: A Semi-Supervised Deep Approach for Cytometry Data Analysis</dc:title>
  <cp:lastModifiedBy>Akshaya V</cp:lastModifiedBy>
  <cp:revision>8</cp:revision>
  <dcterms:created xsi:type="dcterms:W3CDTF">2006-08-16T00:00:00Z</dcterms:created>
  <dcterms:modified xsi:type="dcterms:W3CDTF">2024-11-28T14:44:06Z</dcterms:modified>
  <dc:identifier>DAGXrxapbpc</dc:identifier>
</cp:coreProperties>
</file>